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Amatic SC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AmaticSC-regular.fnt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AmaticSC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59d60de78_1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059d60de78_1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1059d60de78_1_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59d60de78_1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059d60de78_1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1059d60de78_1_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59d60de78_1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059d60de78_1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1059d60de78_1_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59d60de78_1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059d60de78_1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059d60de78_1_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59d60de78_1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59d60de78_1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1059d60de78_1_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59d60de78_1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59d60de78_1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059d60de78_1_1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59ac1820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059ac1820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1059ac1820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059d60de78_1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059d60de78_1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1059d60de78_1_1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59d60de78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59d60de78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1059d60de78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59d60de78_1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59d60de78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1059d60de78_1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59d60de78_1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059d60de78_1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1059d60de78_1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59d60de78_1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059d60de78_1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1059d60de78_1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59d60de78_1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059d60de78_1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1059d60de78_1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59d60de78_1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059d60de78_1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1059d60de78_1_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 flipH="1" rot="-466317">
            <a:off x="977627" y="481134"/>
            <a:ext cx="9378187" cy="5238589"/>
          </a:xfrm>
          <a:custGeom>
            <a:rect b="b" l="l" r="r" t="t"/>
            <a:pathLst>
              <a:path extrusionOk="0" h="852489" w="1237972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flipH="1" rot="-466317">
            <a:off x="1010574" y="456230"/>
            <a:ext cx="9378187" cy="5238589"/>
          </a:xfrm>
          <a:custGeom>
            <a:rect b="b" l="l" r="r" t="t"/>
            <a:pathLst>
              <a:path extrusionOk="0" h="852489" w="1237972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 txBox="1"/>
          <p:nvPr>
            <p:ph type="ctrTitle"/>
          </p:nvPr>
        </p:nvSpPr>
        <p:spPr>
          <a:xfrm>
            <a:off x="1956392" y="1398181"/>
            <a:ext cx="7134446" cy="2870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6270835" y="5135527"/>
            <a:ext cx="4397164" cy="1057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6"/>
              <a:buFont typeface="Arial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Font typeface="Arial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8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8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 rot="5400000">
            <a:off x="4273402" y="-1163378"/>
            <a:ext cx="3827722" cy="10333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3pPr>
            <a:lvl4pPr indent="-312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 rot="5400000">
            <a:off x="7571710" y="2219990"/>
            <a:ext cx="5309930" cy="22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 rot="5400000">
            <a:off x="2237710" y="-707360"/>
            <a:ext cx="5309930" cy="810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3pPr>
            <a:lvl4pPr indent="-312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3pPr>
            <a:lvl4pPr indent="-312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1621971" y="1709738"/>
            <a:ext cx="9165772" cy="29632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1621971" y="4875028"/>
            <a:ext cx="9165772" cy="1052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44"/>
              <a:buFont typeface="Arial"/>
              <a:buNone/>
              <a:defRPr sz="2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14"/>
              <a:buFont typeface="Arial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68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68"/>
              <a:buFont typeface="Arial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1020722" y="2095500"/>
            <a:ext cx="4999077" cy="397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3pPr>
            <a:lvl4pPr indent="-312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2" type="body"/>
          </p:nvPr>
        </p:nvSpPr>
        <p:spPr>
          <a:xfrm>
            <a:off x="6281056" y="2095500"/>
            <a:ext cx="5072743" cy="397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3pPr>
            <a:lvl4pPr indent="-312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1028700" y="702129"/>
            <a:ext cx="10326688" cy="1125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1028700" y="1827804"/>
            <a:ext cx="4968875" cy="81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2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8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8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1028700" y="2642191"/>
            <a:ext cx="4968875" cy="3402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3pPr>
            <a:lvl4pPr indent="-312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3" type="body"/>
          </p:nvPr>
        </p:nvSpPr>
        <p:spPr>
          <a:xfrm>
            <a:off x="6281054" y="1827804"/>
            <a:ext cx="5087034" cy="81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2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8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8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6"/>
          <p:cNvSpPr txBox="1"/>
          <p:nvPr>
            <p:ph idx="4" type="body"/>
          </p:nvPr>
        </p:nvSpPr>
        <p:spPr>
          <a:xfrm>
            <a:off x="6281054" y="2642191"/>
            <a:ext cx="5087034" cy="3402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3pPr>
            <a:lvl4pPr indent="-312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57" name="Google Shape;57;p7"/>
          <p:cNvSpPr/>
          <p:nvPr/>
        </p:nvSpPr>
        <p:spPr>
          <a:xfrm rot="492880">
            <a:off x="2401240" y="1130240"/>
            <a:ext cx="8982171" cy="5009917"/>
          </a:xfrm>
          <a:custGeom>
            <a:rect b="b" l="l" r="r" t="t"/>
            <a:pathLst>
              <a:path extrusionOk="0" h="722931" w="1041734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/>
          <p:nvPr>
            <p:ph type="title"/>
          </p:nvPr>
        </p:nvSpPr>
        <p:spPr>
          <a:xfrm>
            <a:off x="3412671" y="1932214"/>
            <a:ext cx="6966858" cy="3091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/>
          <p:nvPr/>
        </p:nvSpPr>
        <p:spPr>
          <a:xfrm rot="492880">
            <a:off x="2455668" y="1103025"/>
            <a:ext cx="8982171" cy="5009917"/>
          </a:xfrm>
          <a:custGeom>
            <a:rect b="b" l="l" r="r" t="t"/>
            <a:pathLst>
              <a:path extrusionOk="0" h="722931" w="1041734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839788" y="553272"/>
            <a:ext cx="3932237" cy="17327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5415642" y="987425"/>
            <a:ext cx="5939745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6"/>
              <a:buFont typeface="Arial"/>
              <a:buNone/>
              <a:defRPr sz="3200"/>
            </a:lvl1pPr>
            <a:lvl2pPr indent="-35306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  <a:defRPr sz="28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2"/>
              <a:buFont typeface="Arial"/>
              <a:buNone/>
              <a:defRPr sz="2400"/>
            </a:lvl3pPr>
            <a:lvl4pPr indent="-32131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60"/>
              <a:buChar char="•"/>
              <a:defRPr sz="2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60"/>
              <a:buFont typeface="Arial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9"/>
          <p:cNvSpPr txBox="1"/>
          <p:nvPr>
            <p:ph idx="2" type="body"/>
          </p:nvPr>
        </p:nvSpPr>
        <p:spPr>
          <a:xfrm>
            <a:off x="839788" y="2368550"/>
            <a:ext cx="3932237" cy="35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Font typeface="Arial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76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3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3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839788" y="615915"/>
            <a:ext cx="3932237" cy="16700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839788" y="2365744"/>
            <a:ext cx="3932237" cy="3503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Font typeface="Arial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76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3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3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72926" y="367993"/>
            <a:ext cx="11499601" cy="6203902"/>
          </a:xfrm>
          <a:custGeom>
            <a:rect b="b" l="l" r="r" t="t"/>
            <a:pathLst>
              <a:path extrusionOk="0" h="6250474" w="11499601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6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306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•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2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131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60"/>
              <a:buFont typeface="Arial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6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403284" y="389461"/>
            <a:ext cx="11499601" cy="6203902"/>
          </a:xfrm>
          <a:custGeom>
            <a:rect b="b" l="l" r="r" t="t"/>
            <a:pathLst>
              <a:path extrusionOk="0" h="6250474" w="11499601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sometics.com/nl/start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>
            <a:off x="332015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544496" y="954156"/>
            <a:ext cx="5776791" cy="5009321"/>
          </a:xfrm>
          <a:custGeom>
            <a:rect b="b" l="l" r="r" t="t"/>
            <a:pathLst>
              <a:path extrusionOk="0" h="6035181" w="7861087">
                <a:moveTo>
                  <a:pt x="4265780" y="0"/>
                </a:moveTo>
                <a:cubicBezTo>
                  <a:pt x="5338002" y="21445"/>
                  <a:pt x="6383269" y="390941"/>
                  <a:pt x="6822703" y="1554529"/>
                </a:cubicBezTo>
                <a:cubicBezTo>
                  <a:pt x="7159410" y="2314095"/>
                  <a:pt x="7103165" y="3447531"/>
                  <a:pt x="7217331" y="3909228"/>
                </a:cubicBezTo>
                <a:cubicBezTo>
                  <a:pt x="7342397" y="4433062"/>
                  <a:pt x="7861087" y="4558712"/>
                  <a:pt x="7861087" y="4558712"/>
                </a:cubicBezTo>
                <a:cubicBezTo>
                  <a:pt x="7709964" y="4623369"/>
                  <a:pt x="7377128" y="4620797"/>
                  <a:pt x="6835461" y="4788183"/>
                </a:cubicBezTo>
                <a:cubicBezTo>
                  <a:pt x="6293793" y="4955568"/>
                  <a:pt x="5289626" y="5555233"/>
                  <a:pt x="4490923" y="5742267"/>
                </a:cubicBezTo>
                <a:cubicBezTo>
                  <a:pt x="3692220" y="5929300"/>
                  <a:pt x="2765184" y="6194987"/>
                  <a:pt x="2043231" y="5910374"/>
                </a:cubicBezTo>
                <a:cubicBezTo>
                  <a:pt x="1321278" y="5625761"/>
                  <a:pt x="284777" y="4915900"/>
                  <a:pt x="159229" y="4034582"/>
                </a:cubicBezTo>
                <a:cubicBezTo>
                  <a:pt x="33681" y="3153264"/>
                  <a:pt x="-456595" y="1392285"/>
                  <a:pt x="1289943" y="622464"/>
                </a:cubicBezTo>
                <a:cubicBezTo>
                  <a:pt x="2241160" y="260608"/>
                  <a:pt x="2324710" y="230825"/>
                  <a:pt x="2809167" y="144519"/>
                </a:cubicBezTo>
                <a:cubicBezTo>
                  <a:pt x="3450164" y="31575"/>
                  <a:pt x="3780243" y="8313"/>
                  <a:pt x="42657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 txBox="1"/>
          <p:nvPr>
            <p:ph type="ctrTitle"/>
          </p:nvPr>
        </p:nvSpPr>
        <p:spPr>
          <a:xfrm>
            <a:off x="1111956" y="1735115"/>
            <a:ext cx="3983505" cy="2421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nl-NL"/>
              <a:t>Present contin</a:t>
            </a:r>
            <a:r>
              <a:rPr lang="nl-NL"/>
              <a:t>u</a:t>
            </a:r>
            <a:r>
              <a:rPr b="1" lang="nl-NL"/>
              <a:t>ous</a:t>
            </a:r>
            <a:endParaRPr/>
          </a:p>
        </p:txBody>
      </p:sp>
      <p:sp>
        <p:nvSpPr>
          <p:cNvPr id="98" name="Google Shape;98;p13"/>
          <p:cNvSpPr txBox="1"/>
          <p:nvPr>
            <p:ph idx="1" type="subTitle"/>
          </p:nvPr>
        </p:nvSpPr>
        <p:spPr>
          <a:xfrm>
            <a:off x="1387025" y="3673920"/>
            <a:ext cx="31299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4"/>
              <a:buFont typeface="Arial"/>
              <a:buNone/>
            </a:pPr>
            <a:r>
              <a:rPr lang="nl-NL" sz="4800"/>
              <a:t>Unit 3</a:t>
            </a:r>
            <a:endParaRPr/>
          </a:p>
        </p:txBody>
      </p:sp>
      <p:sp>
        <p:nvSpPr>
          <p:cNvPr id="99" name="Google Shape;99;p13"/>
          <p:cNvSpPr/>
          <p:nvPr/>
        </p:nvSpPr>
        <p:spPr>
          <a:xfrm rot="-10313722">
            <a:off x="7358132" y="1786276"/>
            <a:ext cx="4588131" cy="3813158"/>
          </a:xfrm>
          <a:custGeom>
            <a:rect b="b" l="l" r="r" t="t"/>
            <a:pathLst>
              <a:path extrusionOk="0" h="693317" w="824001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543933" y="954225"/>
            <a:ext cx="5777899" cy="5009200"/>
          </a:xfrm>
          <a:custGeom>
            <a:rect b="b" l="l" r="r" t="t"/>
            <a:pathLst>
              <a:path extrusionOk="0" h="6035181" w="7861087">
                <a:moveTo>
                  <a:pt x="4265780" y="0"/>
                </a:moveTo>
                <a:cubicBezTo>
                  <a:pt x="5338002" y="21445"/>
                  <a:pt x="6383269" y="390941"/>
                  <a:pt x="6822703" y="1554529"/>
                </a:cubicBezTo>
                <a:cubicBezTo>
                  <a:pt x="7159410" y="2314095"/>
                  <a:pt x="7103165" y="3447531"/>
                  <a:pt x="7217331" y="3909228"/>
                </a:cubicBezTo>
                <a:cubicBezTo>
                  <a:pt x="7342397" y="4433062"/>
                  <a:pt x="7861087" y="4558712"/>
                  <a:pt x="7861087" y="4558712"/>
                </a:cubicBezTo>
                <a:cubicBezTo>
                  <a:pt x="7709964" y="4623369"/>
                  <a:pt x="7377128" y="4620797"/>
                  <a:pt x="6835461" y="4788183"/>
                </a:cubicBezTo>
                <a:cubicBezTo>
                  <a:pt x="6293793" y="4955568"/>
                  <a:pt x="5289626" y="5555233"/>
                  <a:pt x="4490923" y="5742267"/>
                </a:cubicBezTo>
                <a:cubicBezTo>
                  <a:pt x="3692220" y="5929300"/>
                  <a:pt x="2765184" y="6194987"/>
                  <a:pt x="2043231" y="5910374"/>
                </a:cubicBezTo>
                <a:cubicBezTo>
                  <a:pt x="1321278" y="5625761"/>
                  <a:pt x="284777" y="4915900"/>
                  <a:pt x="159229" y="4034582"/>
                </a:cubicBezTo>
                <a:cubicBezTo>
                  <a:pt x="33681" y="3153264"/>
                  <a:pt x="-456595" y="1392285"/>
                  <a:pt x="1289943" y="622464"/>
                </a:cubicBezTo>
                <a:cubicBezTo>
                  <a:pt x="2241160" y="260608"/>
                  <a:pt x="2324710" y="230825"/>
                  <a:pt x="2809167" y="144519"/>
                </a:cubicBezTo>
                <a:cubicBezTo>
                  <a:pt x="3450164" y="31575"/>
                  <a:pt x="3780243" y="8313"/>
                  <a:pt x="4265780" y="0"/>
                </a:cubicBezTo>
                <a:close/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erbonden stokjes die polygonenachtergrond vormen" id="101" name="Google Shape;101;p13"/>
          <p:cNvPicPr preferRelativeResize="0"/>
          <p:nvPr/>
        </p:nvPicPr>
        <p:blipFill rotWithShape="1">
          <a:blip r:embed="rId3">
            <a:alphaModFix/>
          </a:blip>
          <a:srcRect b="-3" l="18975" r="21778" t="0"/>
          <a:stretch/>
        </p:blipFill>
        <p:spPr>
          <a:xfrm>
            <a:off x="7582437" y="546172"/>
            <a:ext cx="5117420" cy="5765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900" y="417050"/>
            <a:ext cx="6268700" cy="60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8049550" y="2700825"/>
            <a:ext cx="3720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>
                <a:latin typeface="Amatic SC"/>
                <a:ea typeface="Amatic SC"/>
                <a:cs typeface="Amatic SC"/>
                <a:sym typeface="Amatic SC"/>
              </a:rPr>
              <a:t>they are reading</a:t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250" y="291275"/>
            <a:ext cx="5600274" cy="63548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/>
          <p:nvPr/>
        </p:nvSpPr>
        <p:spPr>
          <a:xfrm>
            <a:off x="7268425" y="2224225"/>
            <a:ext cx="4077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>
                <a:latin typeface="Amatic SC"/>
                <a:ea typeface="Amatic SC"/>
                <a:cs typeface="Amatic SC"/>
                <a:sym typeface="Amatic SC"/>
              </a:rPr>
              <a:t>He is eating</a:t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4"/>
          <p:cNvPicPr preferRelativeResize="0"/>
          <p:nvPr/>
        </p:nvPicPr>
        <p:blipFill rotWithShape="1">
          <a:blip r:embed="rId3">
            <a:alphaModFix/>
          </a:blip>
          <a:srcRect b="4543" l="0" r="0" t="0"/>
          <a:stretch/>
        </p:blipFill>
        <p:spPr>
          <a:xfrm>
            <a:off x="476625" y="152400"/>
            <a:ext cx="5692926" cy="654672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/>
          <p:nvPr/>
        </p:nvSpPr>
        <p:spPr>
          <a:xfrm>
            <a:off x="6844750" y="2820000"/>
            <a:ext cx="4633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>
                <a:latin typeface="Amatic SC"/>
                <a:ea typeface="Amatic SC"/>
                <a:cs typeface="Amatic SC"/>
                <a:sym typeface="Amatic SC"/>
              </a:rPr>
              <a:t>THE BABY IS WAVING</a:t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675" y="569300"/>
            <a:ext cx="6251351" cy="56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/>
        </p:nvSpPr>
        <p:spPr>
          <a:xfrm>
            <a:off x="7493500" y="2899425"/>
            <a:ext cx="4117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>
                <a:latin typeface="Amatic SC"/>
                <a:ea typeface="Amatic SC"/>
                <a:cs typeface="Amatic SC"/>
                <a:sym typeface="Amatic SC"/>
              </a:rPr>
              <a:t>THEY ARE SINGING</a:t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600" y="503100"/>
            <a:ext cx="5719425" cy="59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 txBox="1"/>
          <p:nvPr/>
        </p:nvSpPr>
        <p:spPr>
          <a:xfrm>
            <a:off x="6910950" y="2647875"/>
            <a:ext cx="4925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>
                <a:latin typeface="Amatic SC"/>
                <a:ea typeface="Amatic SC"/>
                <a:cs typeface="Amatic SC"/>
                <a:sym typeface="Amatic SC"/>
              </a:rPr>
              <a:t>he is playing football</a:t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ctrTitle"/>
          </p:nvPr>
        </p:nvSpPr>
        <p:spPr>
          <a:xfrm>
            <a:off x="1373875" y="1571500"/>
            <a:ext cx="8409900" cy="287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23883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Amatic SC"/>
              <a:buChar char="❑"/>
            </a:pPr>
            <a:r>
              <a:rPr lang="nl-NL" sz="3200">
                <a:latin typeface="Amatic SC"/>
                <a:ea typeface="Amatic SC"/>
                <a:cs typeface="Amatic SC"/>
                <a:sym typeface="Amatic SC"/>
              </a:rPr>
              <a:t>Aan het einde van de les kennen jullie de grammaticale regel die hoort bij de present continuous.</a:t>
            </a:r>
            <a:endParaRPr sz="3200">
              <a:latin typeface="Amatic SC"/>
              <a:ea typeface="Amatic SC"/>
              <a:cs typeface="Amatic SC"/>
              <a:sym typeface="Amatic SC"/>
            </a:endParaRPr>
          </a:p>
          <a:p>
            <a:pPr indent="-523883" lvl="0" marL="457200" rtl="0" algn="l">
              <a:spcBef>
                <a:spcPts val="1000"/>
              </a:spcBef>
              <a:spcAft>
                <a:spcPts val="0"/>
              </a:spcAft>
              <a:buSzPts val="3200"/>
              <a:buFont typeface="Amatic SC"/>
              <a:buChar char="❑"/>
            </a:pPr>
            <a:r>
              <a:rPr lang="nl-NL" sz="3200">
                <a:latin typeface="Amatic SC"/>
                <a:ea typeface="Amatic SC"/>
                <a:cs typeface="Amatic SC"/>
                <a:sym typeface="Amatic SC"/>
              </a:rPr>
              <a:t>Aan het einde van de les kunnen jullie (korte) zinnen formuleren in de vorm van de present continuous. </a:t>
            </a:r>
            <a:endParaRPr sz="32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2" name="Google Shape;202;p27"/>
          <p:cNvSpPr txBox="1"/>
          <p:nvPr>
            <p:ph idx="1" type="subTitle"/>
          </p:nvPr>
        </p:nvSpPr>
        <p:spPr>
          <a:xfrm>
            <a:off x="3186047" y="845975"/>
            <a:ext cx="5552100" cy="105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4800">
                <a:highlight>
                  <a:schemeClr val="lt2"/>
                </a:highlight>
                <a:latin typeface="Amatic SC"/>
                <a:ea typeface="Amatic SC"/>
                <a:cs typeface="Amatic SC"/>
                <a:sym typeface="Amatic SC"/>
              </a:rPr>
              <a:t>Zijn de lesdoelen behaald?</a:t>
            </a:r>
            <a:endParaRPr sz="4800">
              <a:highlight>
                <a:schemeClr val="lt2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type="ctrTitle"/>
          </p:nvPr>
        </p:nvSpPr>
        <p:spPr>
          <a:xfrm>
            <a:off x="1956400" y="1398177"/>
            <a:ext cx="7134300" cy="17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750" u="sng">
                <a:solidFill>
                  <a:schemeClr val="hlink"/>
                </a:solidFill>
                <a:highlight>
                  <a:srgbClr val="F2F2F2"/>
                </a:highlight>
                <a:hlinkClick r:id="rId3"/>
              </a:rPr>
              <a:t>https://www.sometics.com/nl/start</a:t>
            </a:r>
            <a:r>
              <a:rPr b="0" lang="nl-NL" sz="2750">
                <a:solidFill>
                  <a:srgbClr val="1C1C1C"/>
                </a:solidFill>
                <a:highlight>
                  <a:srgbClr val="F2F2F2"/>
                </a:highlight>
              </a:rPr>
              <a:t>' </a:t>
            </a:r>
            <a:endParaRPr b="0" sz="2750">
              <a:solidFill>
                <a:srgbClr val="1C1C1C"/>
              </a:solidFill>
              <a:highlight>
                <a:srgbClr val="F2F2F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750">
              <a:solidFill>
                <a:srgbClr val="1C1C1C"/>
              </a:solidFill>
              <a:highlight>
                <a:srgbClr val="F2F2F2"/>
              </a:highlight>
            </a:endParaRPr>
          </a:p>
        </p:txBody>
      </p:sp>
      <p:sp>
        <p:nvSpPr>
          <p:cNvPr id="209" name="Google Shape;209;p28"/>
          <p:cNvSpPr txBox="1"/>
          <p:nvPr>
            <p:ph idx="1" type="subTitle"/>
          </p:nvPr>
        </p:nvSpPr>
        <p:spPr>
          <a:xfrm>
            <a:off x="6270835" y="5135527"/>
            <a:ext cx="4397100" cy="1057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0" lang="nl-NL">
                <a:latin typeface="Amatic SC"/>
                <a:ea typeface="Amatic SC"/>
                <a:cs typeface="Amatic SC"/>
                <a:sym typeface="Amatic SC"/>
              </a:rPr>
              <a:t>Vul de vragen in van de test :) </a:t>
            </a:r>
            <a:endParaRPr b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0" name="Google Shape;210;p28"/>
          <p:cNvSpPr txBox="1"/>
          <p:nvPr/>
        </p:nvSpPr>
        <p:spPr>
          <a:xfrm>
            <a:off x="3643325" y="2745875"/>
            <a:ext cx="5371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>
                <a:latin typeface="Amatic SC"/>
                <a:ea typeface="Amatic SC"/>
                <a:cs typeface="Amatic SC"/>
                <a:sym typeface="Amatic SC"/>
              </a:rPr>
              <a:t>De groepscode : </a:t>
            </a:r>
            <a:r>
              <a:rPr b="1" lang="nl-NL" sz="3600">
                <a:solidFill>
                  <a:srgbClr val="1C1C1C"/>
                </a:solidFill>
                <a:highlight>
                  <a:schemeClr val="lt2"/>
                </a:highlight>
              </a:rPr>
              <a:t>EXUEPV</a:t>
            </a:r>
            <a:endParaRPr sz="3600"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type="title"/>
          </p:nvPr>
        </p:nvSpPr>
        <p:spPr>
          <a:xfrm>
            <a:off x="1020724" y="558209"/>
            <a:ext cx="10333200" cy="141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100">
                <a:highlight>
                  <a:schemeClr val="lt2"/>
                </a:highlight>
                <a:latin typeface="Amatic SC"/>
                <a:ea typeface="Amatic SC"/>
                <a:cs typeface="Amatic SC"/>
                <a:sym typeface="Amatic SC"/>
              </a:rPr>
              <a:t>Volgende les</a:t>
            </a:r>
            <a:endParaRPr sz="6100">
              <a:highlight>
                <a:schemeClr val="lt2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1218025" y="2210975"/>
            <a:ext cx="6182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SzPts val="4200"/>
              <a:buFont typeface="Amatic SC"/>
              <a:buChar char="➢"/>
            </a:pPr>
            <a:r>
              <a:rPr b="1" lang="nl-NL" sz="4200">
                <a:latin typeface="Amatic SC"/>
                <a:ea typeface="Amatic SC"/>
                <a:cs typeface="Amatic SC"/>
                <a:sym typeface="Amatic SC"/>
              </a:rPr>
              <a:t>Meervoud</a:t>
            </a:r>
            <a:endParaRPr b="1" sz="4200">
              <a:latin typeface="Amatic SC"/>
              <a:ea typeface="Amatic SC"/>
              <a:cs typeface="Amatic SC"/>
              <a:sym typeface="Amatic SC"/>
            </a:endParaRPr>
          </a:p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SzPts val="4200"/>
              <a:buFont typeface="Amatic SC"/>
              <a:buChar char="➢"/>
            </a:pPr>
            <a:r>
              <a:rPr b="1" lang="nl-NL" sz="4200">
                <a:latin typeface="Amatic SC"/>
                <a:ea typeface="Amatic SC"/>
                <a:cs typeface="Amatic SC"/>
                <a:sym typeface="Amatic SC"/>
              </a:rPr>
              <a:t>Vragen stellen</a:t>
            </a:r>
            <a:endParaRPr b="1" sz="4200">
              <a:latin typeface="Amatic SC"/>
              <a:ea typeface="Amatic SC"/>
              <a:cs typeface="Amatic SC"/>
              <a:sym typeface="Amatic SC"/>
            </a:endParaRPr>
          </a:p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SzPts val="4200"/>
              <a:buFont typeface="Amatic SC"/>
              <a:buChar char="➢"/>
            </a:pPr>
            <a:r>
              <a:rPr b="1" lang="nl-NL" sz="4200">
                <a:latin typeface="Amatic SC"/>
                <a:ea typeface="Amatic SC"/>
                <a:cs typeface="Amatic SC"/>
                <a:sym typeface="Amatic SC"/>
              </a:rPr>
              <a:t>Getallen boven de 30</a:t>
            </a:r>
            <a:endParaRPr b="1" sz="42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ctrTitle"/>
          </p:nvPr>
        </p:nvSpPr>
        <p:spPr>
          <a:xfrm>
            <a:off x="1956392" y="1398181"/>
            <a:ext cx="7134446" cy="11514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Arial"/>
              <a:buNone/>
            </a:pPr>
            <a:r>
              <a:rPr lang="nl-NL" sz="5420">
                <a:highlight>
                  <a:schemeClr val="lt2"/>
                </a:highlight>
                <a:latin typeface="Amatic SC"/>
                <a:ea typeface="Amatic SC"/>
                <a:cs typeface="Amatic SC"/>
                <a:sym typeface="Amatic SC"/>
              </a:rPr>
              <a:t>Lesdoelen</a:t>
            </a:r>
            <a:br>
              <a:rPr lang="nl-NL" sz="5420">
                <a:latin typeface="Amatic SC"/>
                <a:ea typeface="Amatic SC"/>
                <a:cs typeface="Amatic SC"/>
                <a:sym typeface="Amatic SC"/>
              </a:rPr>
            </a:br>
            <a:endParaRPr b="0" i="1" sz="362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1776988" y="2370833"/>
            <a:ext cx="7572162" cy="1780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2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Font typeface="Amatic SC"/>
              <a:buChar char="❑"/>
            </a:pPr>
            <a:r>
              <a:rPr lang="nl-NL" sz="3245">
                <a:latin typeface="Amatic SC"/>
                <a:ea typeface="Amatic SC"/>
                <a:cs typeface="Amatic SC"/>
                <a:sym typeface="Amatic SC"/>
              </a:rPr>
              <a:t>Aan het einde van de les kennen jullie de grammaticale regel die hoort bij de present continuous.</a:t>
            </a:r>
            <a:endParaRPr sz="2780">
              <a:latin typeface="Amatic SC"/>
              <a:ea typeface="Amatic SC"/>
              <a:cs typeface="Amatic SC"/>
              <a:sym typeface="Amatic SC"/>
            </a:endParaRPr>
          </a:p>
          <a:p>
            <a:pPr indent="-47625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50"/>
              <a:buFont typeface="Amatic SC"/>
              <a:buChar char="❑"/>
            </a:pPr>
            <a:r>
              <a:rPr lang="nl-NL" sz="3245">
                <a:latin typeface="Amatic SC"/>
                <a:ea typeface="Amatic SC"/>
                <a:cs typeface="Amatic SC"/>
                <a:sym typeface="Amatic SC"/>
              </a:rPr>
              <a:t>Aan het einde van de les kunnen jullie (korte) zinnen formuleren in de vorm van de present continuous. </a:t>
            </a:r>
            <a:endParaRPr sz="278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nl-NL" sz="6000">
                <a:highlight>
                  <a:schemeClr val="lt2"/>
                </a:highlight>
                <a:latin typeface="Amatic SC"/>
                <a:ea typeface="Amatic SC"/>
                <a:cs typeface="Amatic SC"/>
                <a:sym typeface="Amatic SC"/>
              </a:rPr>
              <a:t>When do we use it?</a:t>
            </a:r>
            <a:endParaRPr sz="6000">
              <a:highlight>
                <a:schemeClr val="lt2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33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Char char="●"/>
            </a:pPr>
            <a:r>
              <a:rPr b="0" lang="nl-NL" sz="4800">
                <a:solidFill>
                  <a:srgbClr val="1D1D1B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Als je praat over iets (een actie) wat nu aan de gang is, wat je op dit moment aan het doen bent.</a:t>
            </a:r>
            <a:endParaRPr b="0" sz="4800">
              <a:solidFill>
                <a:srgbClr val="1D1D1B"/>
              </a:solidFill>
              <a:highlight>
                <a:srgbClr val="FFFFFF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4" name="Google Shape;11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975" y="3578675"/>
            <a:ext cx="9509499" cy="243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1457624" y="1140734"/>
            <a:ext cx="10333200" cy="141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7000">
                <a:highlight>
                  <a:schemeClr val="lt2"/>
                </a:highlight>
                <a:latin typeface="Amatic SC"/>
                <a:ea typeface="Amatic SC"/>
                <a:cs typeface="Amatic SC"/>
                <a:sym typeface="Amatic SC"/>
              </a:rPr>
              <a:t>Hoe maak je de present continuous?</a:t>
            </a:r>
            <a:endParaRPr sz="7000">
              <a:highlight>
                <a:schemeClr val="lt2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2145750" y="3071575"/>
            <a:ext cx="7900500" cy="129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 </a:t>
            </a:r>
            <a:r>
              <a:rPr i="1" lang="nl-NL" sz="6300">
                <a:highlight>
                  <a:srgbClr val="F4CCCC"/>
                </a:highlight>
                <a:latin typeface="Amatic SC"/>
                <a:ea typeface="Amatic SC"/>
                <a:cs typeface="Amatic SC"/>
                <a:sym typeface="Amatic SC"/>
              </a:rPr>
              <a:t>To be + (am/are/is) + ww + </a:t>
            </a:r>
            <a:r>
              <a:rPr i="1" lang="nl-NL" sz="6300">
                <a:solidFill>
                  <a:srgbClr val="FF0000"/>
                </a:solidFill>
                <a:highlight>
                  <a:srgbClr val="F4CCCC"/>
                </a:highlight>
                <a:latin typeface="Amatic SC"/>
                <a:ea typeface="Amatic SC"/>
                <a:cs typeface="Amatic SC"/>
                <a:sym typeface="Amatic SC"/>
              </a:rPr>
              <a:t>ing</a:t>
            </a:r>
            <a:endParaRPr i="1" sz="6300">
              <a:solidFill>
                <a:srgbClr val="FF0000"/>
              </a:solidFill>
              <a:highlight>
                <a:srgbClr val="F4CCCC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/>
        </p:nvSpPr>
        <p:spPr>
          <a:xfrm>
            <a:off x="7424150" y="2920750"/>
            <a:ext cx="741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3152375" y="1363875"/>
            <a:ext cx="741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 b="7754" l="49333" r="9010" t="13758"/>
          <a:stretch/>
        </p:blipFill>
        <p:spPr>
          <a:xfrm>
            <a:off x="7601025" y="860425"/>
            <a:ext cx="3718226" cy="524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231325" y="1782525"/>
            <a:ext cx="6895200" cy="3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6700">
                <a:highlight>
                  <a:srgbClr val="93C47D"/>
                </a:highlight>
                <a:latin typeface="Amatic SC"/>
                <a:ea typeface="Amatic SC"/>
                <a:cs typeface="Amatic SC"/>
                <a:sym typeface="Amatic SC"/>
              </a:rPr>
              <a:t>signaalwoorden waaraan je de present continuous kunt herkennen !!</a:t>
            </a:r>
            <a:endParaRPr b="1" sz="6700">
              <a:highlight>
                <a:srgbClr val="93C47D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type="title"/>
          </p:nvPr>
        </p:nvSpPr>
        <p:spPr>
          <a:xfrm>
            <a:off x="3412671" y="1932214"/>
            <a:ext cx="6966900" cy="3091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5400">
                <a:latin typeface="Amatic SC"/>
                <a:ea typeface="Amatic SC"/>
                <a:cs typeface="Amatic SC"/>
                <a:sym typeface="Amatic SC"/>
              </a:rPr>
              <a:t>vOORBEELDZIN:</a:t>
            </a:r>
            <a:endParaRPr sz="54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5400">
                <a:highlight>
                  <a:srgbClr val="FFD966"/>
                </a:highlight>
                <a:latin typeface="Amatic SC"/>
                <a:ea typeface="Amatic SC"/>
                <a:cs typeface="Amatic SC"/>
                <a:sym typeface="Amatic SC"/>
              </a:rPr>
              <a:t>I </a:t>
            </a:r>
            <a:r>
              <a:rPr lang="nl-NL" sz="5400">
                <a:highlight>
                  <a:srgbClr val="EA9999"/>
                </a:highlight>
                <a:latin typeface="Amatic SC"/>
                <a:ea typeface="Amatic SC"/>
                <a:cs typeface="Amatic SC"/>
                <a:sym typeface="Amatic SC"/>
              </a:rPr>
              <a:t>am </a:t>
            </a:r>
            <a:r>
              <a:rPr lang="nl-NL" sz="5400">
                <a:highlight>
                  <a:srgbClr val="00FFFF"/>
                </a:highlight>
                <a:latin typeface="Amatic SC"/>
                <a:ea typeface="Amatic SC"/>
                <a:cs typeface="Amatic SC"/>
                <a:sym typeface="Amatic SC"/>
              </a:rPr>
              <a:t>walking</a:t>
            </a:r>
            <a:r>
              <a:rPr lang="nl-NL" sz="5400">
                <a:latin typeface="Amatic SC"/>
                <a:ea typeface="Amatic SC"/>
                <a:cs typeface="Amatic SC"/>
                <a:sym typeface="Amatic SC"/>
              </a:rPr>
              <a:t> to school </a:t>
            </a:r>
            <a:r>
              <a:rPr lang="nl-NL" sz="5400">
                <a:highlight>
                  <a:srgbClr val="93C47D"/>
                </a:highlight>
                <a:latin typeface="Amatic SC"/>
                <a:ea typeface="Amatic SC"/>
                <a:cs typeface="Amatic SC"/>
                <a:sym typeface="Amatic SC"/>
              </a:rPr>
              <a:t>right now</a:t>
            </a:r>
            <a:endParaRPr sz="5400">
              <a:highlight>
                <a:srgbClr val="93C47D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642250" y="857250"/>
            <a:ext cx="11021700" cy="129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nl-NL" sz="6900">
                <a:latin typeface="Amatic SC"/>
                <a:ea typeface="Amatic SC"/>
                <a:cs typeface="Amatic SC"/>
                <a:sym typeface="Amatic SC"/>
              </a:rPr>
              <a:t>Opdracht 1 : Worksheet present continuous</a:t>
            </a:r>
            <a:endParaRPr sz="69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8975" y="2291916"/>
            <a:ext cx="2426345" cy="2435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725" y="3399528"/>
            <a:ext cx="5884655" cy="243522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/>
        </p:nvSpPr>
        <p:spPr>
          <a:xfrm>
            <a:off x="6649375" y="4863125"/>
            <a:ext cx="519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highlight>
                  <a:srgbClr val="D9EAD3"/>
                </a:highlight>
                <a:latin typeface="Amatic SC"/>
                <a:ea typeface="Amatic SC"/>
                <a:cs typeface="Amatic SC"/>
                <a:sym typeface="Amatic SC"/>
              </a:rPr>
              <a:t>Na vijf minuten klassikaal bespreken</a:t>
            </a:r>
            <a:endParaRPr b="1" sz="3600">
              <a:highlight>
                <a:srgbClr val="D9EAD3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1829225" y="2660625"/>
            <a:ext cx="3572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600">
                <a:highlight>
                  <a:srgbClr val="D9EAD3"/>
                </a:highlight>
                <a:latin typeface="Amatic SC"/>
                <a:ea typeface="Amatic SC"/>
                <a:cs typeface="Amatic SC"/>
                <a:sym typeface="Amatic SC"/>
              </a:rPr>
              <a:t>Vraag = Vinger opsteken</a:t>
            </a:r>
            <a:endParaRPr b="1" sz="3600">
              <a:highlight>
                <a:srgbClr val="D9EAD3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762000" y="1002175"/>
            <a:ext cx="10899300" cy="2963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600">
                <a:latin typeface="Amatic SC"/>
                <a:ea typeface="Amatic SC"/>
                <a:cs typeface="Amatic SC"/>
                <a:sym typeface="Amatic SC"/>
              </a:rPr>
              <a:t>Opdracht 2: Describe what the person is doing </a:t>
            </a:r>
            <a:endParaRPr sz="8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1690021" y="4425978"/>
            <a:ext cx="9165900" cy="105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i="1" lang="nl-NL" sz="6000">
                <a:highlight>
                  <a:srgbClr val="F4CCCC"/>
                </a:highlight>
                <a:latin typeface="Amatic SC"/>
                <a:ea typeface="Amatic SC"/>
                <a:cs typeface="Amatic SC"/>
                <a:sym typeface="Amatic SC"/>
              </a:rPr>
              <a:t>Let op: Gebruik de present continuous !</a:t>
            </a:r>
            <a:endParaRPr i="1" sz="6000">
              <a:highlight>
                <a:srgbClr val="F4CCCC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 b="9198" l="3722" r="2503" t="0"/>
          <a:stretch/>
        </p:blipFill>
        <p:spPr>
          <a:xfrm>
            <a:off x="794350" y="208750"/>
            <a:ext cx="6116601" cy="6440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>
            <a:off x="7440525" y="2356600"/>
            <a:ext cx="3852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>
                <a:latin typeface="Amatic SC"/>
                <a:ea typeface="Amatic SC"/>
                <a:cs typeface="Amatic SC"/>
                <a:sym typeface="Amatic SC"/>
              </a:rPr>
              <a:t>she is sitting</a:t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itchatVTI">
  <a:themeElements>
    <a:clrScheme name="bubbles">
      <a:dk1>
        <a:srgbClr val="000000"/>
      </a:dk1>
      <a:lt1>
        <a:srgbClr val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